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94" r:id="rId5"/>
    <p:sldId id="263" r:id="rId6"/>
    <p:sldId id="292" r:id="rId7"/>
    <p:sldId id="297" r:id="rId8"/>
    <p:sldId id="281" r:id="rId9"/>
    <p:sldId id="291" r:id="rId10"/>
    <p:sldId id="296" r:id="rId11"/>
    <p:sldId id="259" r:id="rId12"/>
    <p:sldId id="298" r:id="rId13"/>
    <p:sldId id="552" r:id="rId14"/>
    <p:sldId id="299" r:id="rId15"/>
    <p:sldId id="300" r:id="rId16"/>
    <p:sldId id="293" r:id="rId17"/>
    <p:sldId id="269" r:id="rId18"/>
    <p:sldId id="271" r:id="rId19"/>
    <p:sldId id="272" r:id="rId20"/>
    <p:sldId id="289" r:id="rId21"/>
    <p:sldId id="301" r:id="rId22"/>
    <p:sldId id="553" r:id="rId23"/>
    <p:sldId id="55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70BF2-4753-462F-984C-166F071B44CA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77BBF-9402-4D3A-9503-03FF878FC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5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3EC95-F9EF-4F36-BF3B-F7DA7021C03B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60925-D5A1-40B3-AEDE-4DC9E9C76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意识之谜：</a:t>
            </a:r>
            <a:br>
              <a:rPr lang="en-US" altLang="zh-CN" dirty="0"/>
            </a:br>
            <a:r>
              <a:rPr lang="zh-CN" altLang="en-US" dirty="0"/>
              <a:t>从精神分析到人工智能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61FE59-3185-4D20-9753-7E00A21B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40152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人类思维与学科史论：心理学</a:t>
            </a:r>
            <a:r>
              <a:rPr lang="en-US" altLang="zh-CN" dirty="0"/>
              <a:t>》</a:t>
            </a:r>
            <a:r>
              <a:rPr lang="zh-CN" altLang="en-US" dirty="0"/>
              <a:t>之二</a:t>
            </a:r>
            <a:endParaRPr lang="en-US" altLang="zh-CN" dirty="0"/>
          </a:p>
          <a:p>
            <a:pPr algn="r"/>
            <a:r>
              <a:rPr lang="zh-CN" altLang="en-US" dirty="0"/>
              <a:t>心理与认知科学学院</a:t>
            </a:r>
            <a:endParaRPr lang="en-US" altLang="zh-CN" dirty="0"/>
          </a:p>
          <a:p>
            <a:pPr algn="r"/>
            <a:r>
              <a:rPr lang="zh-CN" altLang="en-US" dirty="0"/>
              <a:t>李林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8237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87DCB-44CB-493C-A54D-2C4CEA99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精神分析的遗产：多个水平的意识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DD09D-9275-4EB4-952A-B3E02C170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人类的知觉、记忆、学习、决策和态度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都有可能工作在不同的意识水平</a:t>
            </a:r>
            <a:endParaRPr lang="en-US" altLang="zh-CN" dirty="0"/>
          </a:p>
          <a:p>
            <a:pPr lvl="1"/>
            <a:r>
              <a:rPr lang="zh-CN" altLang="en-US" dirty="0"/>
              <a:t>意识 </a:t>
            </a:r>
            <a:r>
              <a:rPr lang="en-US" altLang="zh-CN" dirty="0"/>
              <a:t>vs. </a:t>
            </a:r>
            <a:r>
              <a:rPr lang="zh-CN" altLang="en-US" dirty="0"/>
              <a:t>无意识</a:t>
            </a:r>
            <a:endParaRPr lang="en-US" altLang="zh-CN" dirty="0"/>
          </a:p>
          <a:p>
            <a:pPr lvl="1"/>
            <a:r>
              <a:rPr lang="zh-CN" altLang="en-US" dirty="0"/>
              <a:t>受控 </a:t>
            </a:r>
            <a:r>
              <a:rPr lang="en-US" altLang="zh-CN" dirty="0"/>
              <a:t>vs. </a:t>
            </a:r>
            <a:r>
              <a:rPr lang="zh-CN" altLang="en-US" dirty="0"/>
              <a:t>自动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引导人们去探索大量无意识的心理现象和过程</a:t>
            </a:r>
            <a:r>
              <a:rPr lang="en-US" altLang="zh-CN" dirty="0"/>
              <a:t>——</a:t>
            </a:r>
            <a:r>
              <a:rPr lang="zh-CN" altLang="en-US" dirty="0"/>
              <a:t>但是，路会走歪吗？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406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C19FA-83C7-427F-AD9C-319433D9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无意识的知觉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56957-0D99-4DFB-8570-3F4D71AB0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盲视现象</a:t>
            </a:r>
            <a:endParaRPr lang="en-US" altLang="zh-CN" dirty="0"/>
          </a:p>
          <a:p>
            <a:r>
              <a:rPr lang="zh-CN" altLang="en-US" dirty="0"/>
              <a:t>阈下知觉</a:t>
            </a:r>
            <a:endParaRPr lang="en-US" altLang="zh-CN" dirty="0"/>
          </a:p>
          <a:p>
            <a:pPr lvl="1"/>
            <a:r>
              <a:rPr lang="en-US" altLang="zh-CN" dirty="0"/>
              <a:t>20ms</a:t>
            </a:r>
            <a:r>
              <a:rPr lang="zh-CN" altLang="en-US" dirty="0"/>
              <a:t>的“闪现”，能否达到“看到，但我不知道自己看到”这样的状态</a:t>
            </a:r>
            <a:endParaRPr lang="en-US" altLang="zh-CN" dirty="0"/>
          </a:p>
          <a:p>
            <a:pPr lvl="1"/>
            <a:r>
              <a:rPr lang="zh-CN" altLang="en-US" dirty="0"/>
              <a:t>解决思路：</a:t>
            </a:r>
            <a:endParaRPr lang="en-US" altLang="zh-CN" dirty="0"/>
          </a:p>
          <a:p>
            <a:pPr lvl="2"/>
            <a:r>
              <a:rPr lang="zh-CN" altLang="en-US" dirty="0"/>
              <a:t>如何证明知觉发生了？</a:t>
            </a:r>
            <a:endParaRPr lang="en-US" altLang="zh-CN" dirty="0"/>
          </a:p>
          <a:p>
            <a:pPr lvl="2"/>
            <a:r>
              <a:rPr lang="zh-CN" altLang="en-US" dirty="0"/>
              <a:t>如何证明这种知觉并未到达清晰的意识层面？</a:t>
            </a:r>
          </a:p>
        </p:txBody>
      </p:sp>
    </p:spTree>
    <p:extLst>
      <p:ext uri="{BB962C8B-B14F-4D97-AF65-F5344CB8AC3E}">
        <p14:creationId xmlns:p14="http://schemas.microsoft.com/office/powerpoint/2010/main" val="69760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DA883-DD96-455F-BAC3-DF91E9C9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无意识的记忆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3228B-BE24-477F-BC27-6F5C0BDE2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遗忘症患者的记忆现象</a:t>
            </a:r>
            <a:r>
              <a:rPr lang="en-US" altLang="zh-CN" dirty="0"/>
              <a:t>——</a:t>
            </a:r>
            <a:r>
              <a:rPr lang="zh-CN" altLang="en-US" dirty="0"/>
              <a:t>表现出记忆而不自知？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两种记忆任务：直接测验和间接测验</a:t>
            </a:r>
            <a:endParaRPr lang="en-US" altLang="zh-CN" dirty="0"/>
          </a:p>
          <a:p>
            <a:pPr lvl="1"/>
            <a:r>
              <a:rPr lang="zh-CN" altLang="en-US" dirty="0"/>
              <a:t>词干补笔：</a:t>
            </a:r>
            <a:r>
              <a:rPr lang="en-US" altLang="zh-CN" dirty="0" err="1"/>
              <a:t>gra</a:t>
            </a:r>
            <a:r>
              <a:rPr lang="en-US" altLang="zh-CN" dirty="0"/>
              <a:t>__   	</a:t>
            </a:r>
          </a:p>
          <a:p>
            <a:pPr lvl="1"/>
            <a:r>
              <a:rPr lang="zh-CN" altLang="en-US" dirty="0"/>
              <a:t>残词补全：</a:t>
            </a:r>
            <a:r>
              <a:rPr lang="en-US" altLang="zh-CN" dirty="0"/>
              <a:t>_</a:t>
            </a:r>
            <a:r>
              <a:rPr lang="en-US" altLang="zh-CN" dirty="0" err="1"/>
              <a:t>i_t_re</a:t>
            </a:r>
            <a:endParaRPr lang="en-US" altLang="zh-CN" dirty="0"/>
          </a:p>
          <a:p>
            <a:pPr lvl="1"/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“一夜成名”实验</a:t>
            </a:r>
            <a:endParaRPr lang="en-US" altLang="zh-CN" sz="2000" dirty="0">
              <a:latin typeface="+mn-ea"/>
            </a:endParaRPr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403A619-C027-4390-9BAA-C98D8714D83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378" y="3429000"/>
            <a:ext cx="1817687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7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523F9-E13B-4EB3-91FF-0D3F85DF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建立一个模型，加一点点数学计算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F6D30-028C-442D-AF87-24B0A20C0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假设记忆中的信息，可以通过两种独立路径显现</a:t>
            </a:r>
            <a:endParaRPr lang="en-US" altLang="zh-CN" dirty="0"/>
          </a:p>
          <a:p>
            <a:pPr lvl="1"/>
            <a:r>
              <a:rPr lang="zh-CN" altLang="en-US" dirty="0"/>
              <a:t>有意识提取概率 </a:t>
            </a:r>
            <a:r>
              <a:rPr lang="en-US" altLang="zh-CN" dirty="0"/>
              <a:t>R</a:t>
            </a:r>
          </a:p>
          <a:p>
            <a:pPr lvl="1"/>
            <a:r>
              <a:rPr lang="zh-CN" altLang="en-US" dirty="0"/>
              <a:t>无意识提取概率 </a:t>
            </a:r>
            <a:r>
              <a:rPr lang="en-US" altLang="zh-CN" dirty="0"/>
              <a:t>A</a:t>
            </a:r>
          </a:p>
          <a:p>
            <a:r>
              <a:rPr lang="zh-CN" altLang="en-US" dirty="0"/>
              <a:t>请问：</a:t>
            </a:r>
            <a:endParaRPr lang="en-US" altLang="zh-CN" dirty="0"/>
          </a:p>
          <a:p>
            <a:pPr lvl="1"/>
            <a:r>
              <a:rPr lang="zh-CN" altLang="en-US" dirty="0"/>
              <a:t>人们用两种方法中任何一种，提取出记忆内容的概率？</a:t>
            </a:r>
            <a:endParaRPr lang="en-US" altLang="zh-CN" dirty="0"/>
          </a:p>
          <a:p>
            <a:pPr lvl="1"/>
            <a:r>
              <a:rPr lang="zh-CN" altLang="en-US" dirty="0"/>
              <a:t>人们仅仅依靠无意识路径，提取出记忆内容的概率？</a:t>
            </a:r>
          </a:p>
        </p:txBody>
      </p:sp>
    </p:spTree>
    <p:extLst>
      <p:ext uri="{BB962C8B-B14F-4D97-AF65-F5344CB8AC3E}">
        <p14:creationId xmlns:p14="http://schemas.microsoft.com/office/powerpoint/2010/main" val="10038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D73EC-AB7B-44DE-A680-58AEE340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无意识的学习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76C0E-C7BA-4FCC-952A-7D25B685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人类母语学习过程的启示</a:t>
            </a:r>
            <a:r>
              <a:rPr lang="en-US" altLang="zh-CN" dirty="0"/>
              <a:t>——</a:t>
            </a:r>
            <a:r>
              <a:rPr lang="zh-CN" altLang="en-US" dirty="0"/>
              <a:t>你知道中文的语法吗？</a:t>
            </a:r>
            <a:endParaRPr lang="en-US" altLang="zh-CN" dirty="0"/>
          </a:p>
          <a:p>
            <a:r>
              <a:rPr lang="zh-CN" altLang="en-US" dirty="0"/>
              <a:t>实验模拟：人工语法学习</a:t>
            </a:r>
            <a:endParaRPr lang="en-US" altLang="zh-CN" dirty="0"/>
          </a:p>
          <a:p>
            <a:pPr lvl="1"/>
            <a:r>
              <a:rPr lang="zh-CN" altLang="en-US" dirty="0"/>
              <a:t>有意识学习条件</a:t>
            </a:r>
            <a:r>
              <a:rPr lang="en-US" altLang="zh-CN" dirty="0"/>
              <a:t>——</a:t>
            </a:r>
            <a:r>
              <a:rPr lang="zh-CN" altLang="en-US" dirty="0"/>
              <a:t>探索</a:t>
            </a:r>
            <a:endParaRPr lang="en-US" altLang="zh-CN" dirty="0"/>
          </a:p>
          <a:p>
            <a:pPr lvl="1"/>
            <a:r>
              <a:rPr lang="zh-CN" altLang="en-US" dirty="0"/>
              <a:t>无意识学习条件</a:t>
            </a:r>
            <a:r>
              <a:rPr lang="en-US" altLang="zh-CN" dirty="0"/>
              <a:t>——</a:t>
            </a:r>
            <a:r>
              <a:rPr lang="zh-CN" altLang="en-US" dirty="0"/>
              <a:t>背诵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4755D05-5D06-41B2-83DA-DF0D0638AA3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95" y="2600587"/>
            <a:ext cx="4720659" cy="280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88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ACDC3-16E6-4903-BCAE-8543C17F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无意识的决策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1858F5-0BD7-41DE-BE00-FA3F81A4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直觉思维和决策中的非理性</a:t>
            </a:r>
            <a:endParaRPr lang="en-US" altLang="zh-CN" dirty="0"/>
          </a:p>
          <a:p>
            <a:pPr lvl="1"/>
            <a:r>
              <a:rPr lang="zh-CN" altLang="en-US" dirty="0"/>
              <a:t>卡尼曼和启发式的研究</a:t>
            </a:r>
            <a:endParaRPr lang="en-US" altLang="zh-CN" dirty="0"/>
          </a:p>
          <a:p>
            <a:pPr lvl="1"/>
            <a:r>
              <a:rPr lang="zh-CN" altLang="en-US" dirty="0"/>
              <a:t>锚定效应、可得性启发式</a:t>
            </a:r>
            <a:r>
              <a:rPr lang="en-US" altLang="zh-CN" dirty="0"/>
              <a:t>……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0.5</a:t>
            </a:r>
            <a:r>
              <a:rPr lang="zh-CN" altLang="en-US" dirty="0"/>
              <a:t>秒足够做出准确的决断吗？</a:t>
            </a:r>
            <a:endParaRPr lang="en-US" altLang="zh-CN" dirty="0"/>
          </a:p>
          <a:p>
            <a:pPr lvl="1"/>
            <a:r>
              <a:rPr lang="zh-CN" altLang="en-US" dirty="0"/>
              <a:t>以及，人们真的知道决策的原因吗？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4C824-CE4A-4525-9656-A20B9E31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419" y="2015732"/>
            <a:ext cx="3709435" cy="37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9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无意识的态度：内隐自尊的启示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让我们选择一些词：</a:t>
            </a:r>
            <a:endParaRPr lang="en-US" altLang="zh-CN" dirty="0"/>
          </a:p>
          <a:p>
            <a:pPr lvl="1"/>
            <a:r>
              <a:rPr lang="zh-CN" altLang="en-US" dirty="0"/>
              <a:t>一些表示“自己”的</a:t>
            </a:r>
            <a:r>
              <a:rPr lang="en-US" altLang="zh-CN" dirty="0"/>
              <a:t>——</a:t>
            </a:r>
            <a:r>
              <a:rPr lang="zh-CN" altLang="en-US" dirty="0"/>
              <a:t>自己，我，本人，俺</a:t>
            </a:r>
            <a:endParaRPr lang="en-US" altLang="zh-CN" dirty="0"/>
          </a:p>
          <a:p>
            <a:pPr lvl="1"/>
            <a:r>
              <a:rPr lang="zh-CN" altLang="en-US" dirty="0"/>
              <a:t>一些表示“他人”的</a:t>
            </a:r>
            <a:r>
              <a:rPr lang="en-US" altLang="zh-CN" dirty="0"/>
              <a:t>——</a:t>
            </a:r>
            <a:r>
              <a:rPr lang="zh-CN" altLang="en-US" dirty="0"/>
              <a:t>别人，他，同事，路人</a:t>
            </a:r>
            <a:endParaRPr lang="en-US" altLang="zh-CN" dirty="0"/>
          </a:p>
          <a:p>
            <a:pPr lvl="1"/>
            <a:r>
              <a:rPr lang="zh-CN" altLang="en-US" dirty="0"/>
              <a:t>一些积极品质</a:t>
            </a:r>
            <a:r>
              <a:rPr lang="en-US" altLang="zh-CN" dirty="0"/>
              <a:t>——</a:t>
            </a:r>
            <a:r>
              <a:rPr lang="zh-CN" altLang="en-US" dirty="0"/>
              <a:t>聪明，正直，善良，勇敢</a:t>
            </a:r>
            <a:endParaRPr lang="en-US" altLang="zh-CN" dirty="0"/>
          </a:p>
          <a:p>
            <a:pPr lvl="1"/>
            <a:r>
              <a:rPr lang="zh-CN" altLang="en-US" dirty="0"/>
              <a:t>一些消极品质</a:t>
            </a:r>
            <a:r>
              <a:rPr lang="en-US" altLang="zh-CN" dirty="0"/>
              <a:t>——</a:t>
            </a:r>
            <a:r>
              <a:rPr lang="zh-CN" altLang="en-US" dirty="0"/>
              <a:t>愚蠢，卑鄙，恶毒，懦弱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现在，根据指示，体验两个不同的任务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91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社会认知的心理学研究：刻板印象及其效应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5595" y="2015732"/>
            <a:ext cx="4487199" cy="345061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从原型到刻板印象</a:t>
            </a:r>
            <a:endParaRPr lang="en-US" altLang="zh-CN" dirty="0"/>
          </a:p>
          <a:p>
            <a:pPr lvl="1"/>
            <a:r>
              <a:rPr lang="zh-CN" altLang="en-US" dirty="0"/>
              <a:t>咖啡杯长什么样？</a:t>
            </a:r>
            <a:endParaRPr lang="en-US" altLang="zh-CN" dirty="0"/>
          </a:p>
          <a:p>
            <a:r>
              <a:rPr lang="zh-CN" altLang="en-US" dirty="0"/>
              <a:t>男性应该是怎样的？女性呢？</a:t>
            </a:r>
            <a:endParaRPr lang="en-US" altLang="zh-CN" dirty="0"/>
          </a:p>
          <a:p>
            <a:pPr lvl="1"/>
            <a:r>
              <a:rPr lang="zh-CN" altLang="en-US" sz="1500" dirty="0"/>
              <a:t>博物馆中的家长</a:t>
            </a:r>
            <a:endParaRPr lang="en-US" altLang="zh-CN" sz="1500" dirty="0"/>
          </a:p>
          <a:p>
            <a:pPr lvl="2"/>
            <a:r>
              <a:rPr lang="zh-CN" altLang="en-US" sz="1350" dirty="0"/>
              <a:t>性别刻板印象下的教育选择</a:t>
            </a:r>
            <a:endParaRPr lang="en-US" altLang="zh-CN" sz="1650" dirty="0"/>
          </a:p>
          <a:p>
            <a:r>
              <a:rPr lang="zh-CN" altLang="en-US" sz="2100" dirty="0"/>
              <a:t>轻轻提醒你的身份</a:t>
            </a:r>
            <a:endParaRPr lang="en-US" altLang="zh-CN" sz="2100" dirty="0"/>
          </a:p>
          <a:p>
            <a:pPr lvl="1"/>
            <a:r>
              <a:rPr lang="zh-CN" altLang="en-US" sz="1500" dirty="0"/>
              <a:t>女大学生的理科学习</a:t>
            </a:r>
            <a:endParaRPr lang="en-US" altLang="zh-CN" sz="1500" dirty="0"/>
          </a:p>
          <a:p>
            <a:r>
              <a:rPr lang="zh-CN" altLang="en-US" dirty="0"/>
              <a:t>族群身份和公共政策</a:t>
            </a:r>
            <a:endParaRPr lang="en-US" altLang="zh-CN" dirty="0"/>
          </a:p>
          <a:p>
            <a:pPr lvl="1"/>
            <a:r>
              <a:rPr lang="zh-CN" altLang="en-US" sz="1500" dirty="0"/>
              <a:t>有意识及无意识的偏见</a:t>
            </a:r>
            <a:r>
              <a:rPr lang="en-US" altLang="zh-CN" sz="1500" dirty="0"/>
              <a:t>——</a:t>
            </a:r>
            <a:r>
              <a:rPr lang="zh-CN" altLang="en-US" sz="1500" dirty="0"/>
              <a:t>瞥见黑人儿童后</a:t>
            </a:r>
            <a:endParaRPr lang="en-US" altLang="zh-CN" sz="1500" dirty="0"/>
          </a:p>
          <a:p>
            <a:pPr lvl="1"/>
            <a:r>
              <a:rPr lang="zh-CN" altLang="en-US" sz="1500" dirty="0"/>
              <a:t>反过来</a:t>
            </a:r>
            <a:r>
              <a:rPr lang="en-US" altLang="zh-CN" sz="1500" dirty="0"/>
              <a:t>——</a:t>
            </a:r>
            <a:r>
              <a:rPr lang="zh-CN" altLang="en-US" sz="1500" dirty="0"/>
              <a:t>什么时候看人更“黑”？</a:t>
            </a:r>
            <a:endParaRPr lang="en-US" altLang="zh-CN" sz="15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0" y="2247627"/>
            <a:ext cx="5603022" cy="24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刻板印象从何而来？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4922" y="2015732"/>
            <a:ext cx="4867872" cy="3450613"/>
          </a:xfrm>
        </p:spPr>
        <p:txBody>
          <a:bodyPr/>
          <a:lstStyle/>
          <a:p>
            <a:r>
              <a:rPr lang="zh-CN" altLang="en-US" dirty="0"/>
              <a:t>对世界的理解</a:t>
            </a:r>
            <a:endParaRPr lang="en-US" altLang="zh-CN" dirty="0"/>
          </a:p>
          <a:p>
            <a:pPr lvl="1"/>
            <a:r>
              <a:rPr lang="zh-CN" altLang="en-US" dirty="0"/>
              <a:t>抽象化 </a:t>
            </a:r>
            <a:r>
              <a:rPr lang="en-US" altLang="zh-CN" dirty="0"/>
              <a:t>vs. </a:t>
            </a:r>
            <a:r>
              <a:rPr lang="zh-CN" altLang="en-US" dirty="0"/>
              <a:t>具体化</a:t>
            </a:r>
            <a:endParaRPr lang="en-US" altLang="zh-CN" dirty="0"/>
          </a:p>
          <a:p>
            <a:r>
              <a:rPr lang="zh-CN" altLang="en-US" dirty="0"/>
              <a:t>符合刻板印象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安全可控？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什么时候，我们更需要一个可以简单预测的场景？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因此在同样的情况下，刻板印象就会更受欢迎？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58" y="2123826"/>
            <a:ext cx="4562419" cy="26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5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ndara" charset="0"/>
              </a:rPr>
              <a:t>仍然与无意识有关：信念体系的暗中影响</a:t>
            </a:r>
            <a:endParaRPr lang="en-US" dirty="0">
              <a:latin typeface="Candara" charset="0"/>
            </a:endParaRP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zh-CN" dirty="0">
              <a:latin typeface="Candara" charset="0"/>
            </a:endParaRPr>
          </a:p>
          <a:p>
            <a:r>
              <a:rPr lang="zh-CN" altLang="en-US" dirty="0">
                <a:latin typeface="Candara" charset="0"/>
              </a:rPr>
              <a:t>这个世界安全吗？</a:t>
            </a:r>
            <a:endParaRPr lang="en-US" altLang="zh-CN" dirty="0">
              <a:latin typeface="Candara" charset="0"/>
            </a:endParaRPr>
          </a:p>
          <a:p>
            <a:pPr lvl="1"/>
            <a:r>
              <a:rPr lang="zh-CN" altLang="en-US" dirty="0">
                <a:latin typeface="Candara" charset="0"/>
              </a:rPr>
              <a:t>你愿意出让自己的利益来帮助他人吗？</a:t>
            </a:r>
            <a:endParaRPr lang="en-US" altLang="zh-CN" dirty="0">
              <a:latin typeface="Candara" charset="0"/>
            </a:endParaRPr>
          </a:p>
          <a:p>
            <a:pPr lvl="2"/>
            <a:r>
              <a:rPr lang="zh-CN" altLang="en-US" dirty="0">
                <a:latin typeface="Candara" charset="0"/>
              </a:rPr>
              <a:t>他人是谁？</a:t>
            </a:r>
            <a:endParaRPr lang="en-US" altLang="zh-CN" dirty="0">
              <a:latin typeface="Candara" charset="0"/>
            </a:endParaRPr>
          </a:p>
          <a:p>
            <a:endParaRPr lang="en-US" altLang="zh-CN" dirty="0">
              <a:latin typeface="Candara" charset="0"/>
            </a:endParaRPr>
          </a:p>
          <a:p>
            <a:r>
              <a:rPr lang="zh-CN" altLang="en-US" dirty="0">
                <a:latin typeface="Candara" charset="0"/>
              </a:rPr>
              <a:t>这个世界公平吗？</a:t>
            </a:r>
            <a:endParaRPr lang="en-US" altLang="zh-CN" dirty="0">
              <a:latin typeface="Candara" charset="0"/>
            </a:endParaRPr>
          </a:p>
          <a:p>
            <a:pPr lvl="1"/>
            <a:r>
              <a:rPr lang="zh-CN" altLang="en-US" dirty="0">
                <a:latin typeface="Candara" charset="0"/>
              </a:rPr>
              <a:t>你愿意支持征收房产税以启动“居者有其屋”的计划吗？</a:t>
            </a:r>
            <a:endParaRPr lang="en-US" altLang="zh-CN" dirty="0">
              <a:latin typeface="Candara" charset="0"/>
            </a:endParaRPr>
          </a:p>
          <a:p>
            <a:endParaRPr lang="en-US" altLang="zh-CN" dirty="0">
              <a:latin typeface="Candara" charset="0"/>
            </a:endParaRPr>
          </a:p>
          <a:p>
            <a:r>
              <a:rPr lang="zh-CN" altLang="en-US" dirty="0">
                <a:latin typeface="Candara" charset="0"/>
              </a:rPr>
              <a:t>你是否接受“祖国母亲”这样的说法？</a:t>
            </a:r>
            <a:endParaRPr lang="en-US" altLang="zh-CN" dirty="0">
              <a:latin typeface="Candara" charset="0"/>
            </a:endParaRPr>
          </a:p>
          <a:p>
            <a:pPr lvl="1"/>
            <a:r>
              <a:rPr lang="zh-CN" altLang="en-US" dirty="0">
                <a:latin typeface="Candara" charset="0"/>
              </a:rPr>
              <a:t>是否排斥外来移民？</a:t>
            </a:r>
            <a:endParaRPr lang="en-US" dirty="0">
              <a:latin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6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775CA-6845-4408-A8F4-CB8B31B2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玄而又玄：意识，或者说，“灵魂”的难题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B9CBC9-3909-4A80-8576-083071428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“意识”到底意味着什么？</a:t>
            </a:r>
            <a:endParaRPr lang="en-US" altLang="zh-CN" dirty="0"/>
          </a:p>
          <a:p>
            <a:pPr lvl="1"/>
            <a:r>
              <a:rPr lang="zh-CN" altLang="en-US" dirty="0"/>
              <a:t>一种状态：清晰地“知晓”或“明白” ？</a:t>
            </a:r>
            <a:endParaRPr lang="en-US" altLang="zh-CN" dirty="0"/>
          </a:p>
          <a:p>
            <a:pPr lvl="2"/>
            <a:r>
              <a:rPr lang="zh-CN" altLang="en-US" dirty="0">
                <a:sym typeface="Wingdings" panose="05000000000000000000" pitchFamily="2" charset="2"/>
              </a:rPr>
              <a:t>听而不闻 </a:t>
            </a:r>
            <a:r>
              <a:rPr lang="en-US" altLang="zh-CN" dirty="0">
                <a:sym typeface="Wingdings" panose="05000000000000000000" pitchFamily="2" charset="2"/>
              </a:rPr>
              <a:t>vs. </a:t>
            </a:r>
            <a:r>
              <a:rPr lang="zh-CN" altLang="en-US" dirty="0">
                <a:sym typeface="Wingdings" panose="05000000000000000000" pitchFamily="2" charset="2"/>
              </a:rPr>
              <a:t>声声入耳？</a:t>
            </a:r>
            <a:endParaRPr lang="en-US" altLang="zh-CN" dirty="0"/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作为主体的“我”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自我意识，以及自由意志的证明？</a:t>
            </a:r>
            <a:endParaRPr lang="en-US" altLang="zh-CN" dirty="0"/>
          </a:p>
          <a:p>
            <a:pPr lvl="1"/>
            <a:r>
              <a:rPr lang="zh-CN" altLang="en-US" dirty="0"/>
              <a:t>作为客体的对象</a:t>
            </a:r>
            <a:endParaRPr lang="en-US" altLang="zh-CN" dirty="0"/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意识的内容是什么？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15CA41-D3A8-4B1F-9B27-5C6D902F71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反向思考：没有意识 和 意识 的区别？</a:t>
            </a:r>
            <a:endParaRPr lang="en-US" altLang="zh-CN" dirty="0"/>
          </a:p>
          <a:p>
            <a:pPr lvl="1"/>
            <a:r>
              <a:rPr lang="zh-CN" altLang="en-US" dirty="0"/>
              <a:t>如何区分不同的意识状态？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明确有意识的人， 和一个假设的类人机器的区别？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我们必定意识到的，和必定意识不到的内容，如何确定？</a:t>
            </a:r>
          </a:p>
        </p:txBody>
      </p:sp>
    </p:spTree>
    <p:extLst>
      <p:ext uri="{BB962C8B-B14F-4D97-AF65-F5344CB8AC3E}">
        <p14:creationId xmlns:p14="http://schemas.microsoft.com/office/powerpoint/2010/main" val="119303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金钱的符号意义及其影响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3681619" cy="3450613"/>
          </a:xfrm>
        </p:spPr>
        <p:txBody>
          <a:bodyPr/>
          <a:lstStyle/>
          <a:p>
            <a:r>
              <a:rPr lang="zh-CN" altLang="en-US" dirty="0"/>
              <a:t>金钱真的能够“镇痛”吗？</a:t>
            </a:r>
            <a:endParaRPr lang="en-US" altLang="zh-CN" dirty="0"/>
          </a:p>
          <a:p>
            <a:r>
              <a:rPr lang="zh-CN" altLang="en-US" dirty="0"/>
              <a:t>触摸脏钱会影响道德行为吗？</a:t>
            </a:r>
            <a:endParaRPr lang="en-US" altLang="zh-CN" dirty="0"/>
          </a:p>
          <a:p>
            <a:r>
              <a:rPr lang="zh-CN" altLang="en-US" dirty="0"/>
              <a:t>当小朋友遇到钱</a:t>
            </a:r>
            <a:endParaRPr lang="en-US" altLang="zh-CN" dirty="0"/>
          </a:p>
          <a:p>
            <a:pPr lvl="1"/>
            <a:r>
              <a:rPr lang="zh-CN" altLang="en-US" dirty="0"/>
              <a:t>“市场化行为模式”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864031"/>
            <a:ext cx="4359120" cy="21421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22" y="1853753"/>
            <a:ext cx="3218060" cy="19513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79" y="3864031"/>
            <a:ext cx="2166304" cy="194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9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7B44E-A974-4F1E-89DB-E853518F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跳出窠臼：探究无意识现象的初心何在？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3021B-F6B2-41CB-B7EE-76D88B62A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从进化视角看，意识，而不是无意识，才是特例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因此，人类存在大量无意识心理现象，不足为奇</a:t>
            </a:r>
            <a:endParaRPr lang="en-US" altLang="zh-CN" dirty="0"/>
          </a:p>
          <a:p>
            <a:r>
              <a:rPr lang="zh-CN" altLang="en-US" dirty="0"/>
              <a:t>我们能够时常意识到自身存在、意识到自己的感受、目的、态度</a:t>
            </a:r>
            <a:r>
              <a:rPr lang="en-US" altLang="zh-CN" dirty="0"/>
              <a:t>……</a:t>
            </a:r>
            <a:r>
              <a:rPr lang="zh-CN" altLang="en-US" dirty="0"/>
              <a:t>，才是奇特之处</a:t>
            </a:r>
          </a:p>
        </p:txBody>
      </p:sp>
    </p:spTree>
    <p:extLst>
      <p:ext uri="{BB962C8B-B14F-4D97-AF65-F5344CB8AC3E}">
        <p14:creationId xmlns:p14="http://schemas.microsoft.com/office/powerpoint/2010/main" val="1418076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1BBE6-2731-47CC-A014-CFBC923D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和意识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F04B3-20B9-4481-AE0A-62BC3B327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人工智能可以模拟，甚至产生意识吗？</a:t>
            </a:r>
            <a:endParaRPr lang="en-US" altLang="zh-CN" dirty="0"/>
          </a:p>
          <a:p>
            <a:r>
              <a:rPr lang="zh-CN" altLang="en-US" dirty="0"/>
              <a:t>我们有可能发展一种测试，来判定</a:t>
            </a:r>
            <a:r>
              <a:rPr lang="en-US" altLang="zh-CN" dirty="0"/>
              <a:t>AI</a:t>
            </a:r>
            <a:r>
              <a:rPr lang="zh-CN" altLang="en-US" dirty="0"/>
              <a:t>是否产生意识？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极致的模拟，是否就是等同？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从自我意识、主动控制等侧面，心理学的可能回答</a:t>
            </a:r>
          </a:p>
        </p:txBody>
      </p:sp>
    </p:spTree>
    <p:extLst>
      <p:ext uri="{BB962C8B-B14F-4D97-AF65-F5344CB8AC3E}">
        <p14:creationId xmlns:p14="http://schemas.microsoft.com/office/powerpoint/2010/main" val="3844734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4705F-0B5B-4B2B-848A-19FB80DC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最终：意识悖论</a:t>
            </a:r>
            <a:r>
              <a:rPr lang="en-US" altLang="zh-CN" dirty="0"/>
              <a:t>——</a:t>
            </a:r>
            <a:r>
              <a:rPr lang="zh-CN" altLang="en-US" dirty="0"/>
              <a:t>意识是一种假象吗？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9EAFF-854F-480F-AE33-36B0E9461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自由意志，是否必定和意识问题绑定在一起？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来自行为主义时代的呓语</a:t>
            </a:r>
            <a:endParaRPr lang="en-US" altLang="zh-CN" dirty="0"/>
          </a:p>
          <a:p>
            <a:pPr lvl="1"/>
            <a:r>
              <a:rPr lang="zh-CN" altLang="en-US" dirty="0"/>
              <a:t>如果人类行为和精神活动的规律被深刻揭示，则人类的所思所行越来越可以被预测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那么，如何才能说，我们能够主动选择自己的行动，因而足以证明意识的存在？</a:t>
            </a:r>
          </a:p>
        </p:txBody>
      </p:sp>
    </p:spTree>
    <p:extLst>
      <p:ext uri="{BB962C8B-B14F-4D97-AF65-F5344CB8AC3E}">
        <p14:creationId xmlns:p14="http://schemas.microsoft.com/office/powerpoint/2010/main" val="174158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7AA08-6029-408A-980C-88DF6874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瞎子摸象：一次聚焦一个方面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17903-DB75-4AE6-A53F-9302B6076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复杂问题的化简，</a:t>
            </a:r>
            <a:r>
              <a:rPr lang="en-US" altLang="zh-CN" dirty="0"/>
              <a:t>pros &amp; cons</a:t>
            </a:r>
          </a:p>
          <a:p>
            <a:pPr lvl="1"/>
            <a:r>
              <a:rPr lang="zh-CN" altLang="en-US" dirty="0"/>
              <a:t>为满足科学理论的可证伪标准，研究对象必须被简化</a:t>
            </a:r>
            <a:r>
              <a:rPr lang="en-US" altLang="zh-CN" dirty="0"/>
              <a:t>【</a:t>
            </a:r>
            <a:r>
              <a:rPr lang="zh-CN" altLang="en-US" dirty="0"/>
              <a:t>也许同时不可避免地失真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小插曲</a:t>
            </a:r>
            <a:r>
              <a:rPr lang="en-US" altLang="zh-CN" dirty="0"/>
              <a:t>——</a:t>
            </a:r>
            <a:r>
              <a:rPr lang="zh-CN" altLang="en-US" dirty="0"/>
              <a:t>从进化论到进化心理学的故事</a:t>
            </a:r>
            <a:endParaRPr lang="en-US" altLang="zh-CN" dirty="0"/>
          </a:p>
          <a:p>
            <a:r>
              <a:rPr lang="zh-CN" altLang="en-US" dirty="0"/>
              <a:t>操作定义</a:t>
            </a:r>
            <a:endParaRPr lang="en-US" altLang="zh-CN" dirty="0"/>
          </a:p>
          <a:p>
            <a:pPr lvl="1"/>
            <a:r>
              <a:rPr lang="zh-CN" altLang="en-US" dirty="0"/>
              <a:t>用对一个事物的测量程序，来为之下定义</a:t>
            </a:r>
            <a:endParaRPr lang="en-US" altLang="zh-CN" dirty="0"/>
          </a:p>
          <a:p>
            <a:pPr lvl="1"/>
            <a:r>
              <a:rPr lang="zh-CN" altLang="en-US" dirty="0"/>
              <a:t>“意识”的操作定义该如何界定？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被“可操作化”后的概念，与原本理论中的构念，还能保持相似和一致吗？</a:t>
            </a:r>
          </a:p>
        </p:txBody>
      </p:sp>
    </p:spTree>
    <p:extLst>
      <p:ext uri="{BB962C8B-B14F-4D97-AF65-F5344CB8AC3E}">
        <p14:creationId xmlns:p14="http://schemas.microsoft.com/office/powerpoint/2010/main" val="389078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通过反思来理解意识：人们可以阐明自己行为的原因吗？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设想两个相似的陌生人，</a:t>
            </a:r>
            <a:r>
              <a:rPr lang="en-US" altLang="zh-CN" dirty="0"/>
              <a:t>A </a:t>
            </a:r>
            <a:r>
              <a:rPr lang="zh-CN" altLang="en-US" dirty="0"/>
              <a:t>和 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他们各自遇到了一件让人尴尬的事（比如走错了洗手间？）</a:t>
            </a:r>
            <a:endParaRPr lang="en-US" altLang="zh-CN" dirty="0"/>
          </a:p>
          <a:p>
            <a:pPr lvl="1"/>
            <a:r>
              <a:rPr lang="en-US" altLang="zh-CN" dirty="0"/>
              <a:t>A </a:t>
            </a:r>
            <a:r>
              <a:rPr lang="zh-CN" altLang="en-US" dirty="0"/>
              <a:t>表现出强大的控制力，若无其事，面不改色</a:t>
            </a:r>
            <a:endParaRPr lang="en-US" altLang="zh-CN" dirty="0"/>
          </a:p>
          <a:p>
            <a:pPr lvl="1"/>
            <a:r>
              <a:rPr lang="en-US" altLang="zh-CN" dirty="0"/>
              <a:t>B </a:t>
            </a:r>
            <a:r>
              <a:rPr lang="zh-CN" altLang="en-US" dirty="0"/>
              <a:t>表现出典型的尴尬情绪，面红耳赤，手足无措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作为观察者的你，如果有机会和</a:t>
            </a:r>
            <a:r>
              <a:rPr lang="en-US" altLang="zh-CN" dirty="0"/>
              <a:t>A/B</a:t>
            </a:r>
            <a:r>
              <a:rPr lang="zh-CN" altLang="en-US" dirty="0"/>
              <a:t>合作共事</a:t>
            </a: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22732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通过“自我”来定义意识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我是谁：从红点测验到脑功能成像</a:t>
            </a:r>
            <a:endParaRPr lang="en-US" altLang="zh-CN" dirty="0"/>
          </a:p>
          <a:p>
            <a:pPr lvl="1"/>
            <a:r>
              <a:rPr lang="en-US" altLang="zh-CN" sz="1500" dirty="0"/>
              <a:t>Above-the-average effect</a:t>
            </a:r>
          </a:p>
          <a:p>
            <a:pPr lvl="1"/>
            <a:r>
              <a:rPr lang="en-US" altLang="zh-CN" sz="1500" dirty="0"/>
              <a:t>Independent vs. Interdependent</a:t>
            </a:r>
          </a:p>
          <a:p>
            <a:pPr lvl="2"/>
            <a:r>
              <a:rPr lang="en-US" altLang="zh-CN" sz="1350" dirty="0"/>
              <a:t>“</a:t>
            </a:r>
            <a:r>
              <a:rPr lang="zh-CN" altLang="en-US" sz="1350" dirty="0"/>
              <a:t>自我</a:t>
            </a:r>
            <a:r>
              <a:rPr lang="en-US" altLang="zh-CN" sz="1350" dirty="0"/>
              <a:t>”</a:t>
            </a:r>
            <a:r>
              <a:rPr lang="zh-CN" altLang="en-US" sz="1350" dirty="0"/>
              <a:t>的界定</a:t>
            </a:r>
            <a:r>
              <a:rPr lang="en-US" altLang="zh-CN" sz="1350" dirty="0">
                <a:sym typeface="Wingdings" panose="05000000000000000000" pitchFamily="2" charset="2"/>
              </a:rPr>
              <a:t></a:t>
            </a:r>
            <a:r>
              <a:rPr lang="zh-CN" altLang="en-US" sz="1350" dirty="0">
                <a:sym typeface="Wingdings" panose="05000000000000000000" pitchFamily="2" charset="2"/>
              </a:rPr>
              <a:t>自我牺牲的意愿</a:t>
            </a:r>
            <a:endParaRPr lang="en-US" altLang="zh-CN" sz="1350" dirty="0"/>
          </a:p>
          <a:p>
            <a:pPr lvl="1"/>
            <a:endParaRPr lang="en-US" altLang="zh-CN" sz="1500" dirty="0"/>
          </a:p>
          <a:p>
            <a:r>
              <a:rPr lang="zh-CN" altLang="en-US" dirty="0"/>
              <a:t>拥有“自我”和意识之间的关系？</a:t>
            </a:r>
            <a:endParaRPr lang="en-US" altLang="zh-CN" dirty="0"/>
          </a:p>
          <a:p>
            <a:r>
              <a:rPr lang="zh-CN" altLang="en-US" dirty="0"/>
              <a:t>自我及其影响？</a:t>
            </a:r>
            <a:endParaRPr lang="en-US" altLang="zh-CN" dirty="0"/>
          </a:p>
          <a:p>
            <a:pPr lvl="1"/>
            <a:r>
              <a:rPr lang="zh-CN" altLang="en-US" sz="1500" dirty="0"/>
              <a:t>确定身份和归属感</a:t>
            </a:r>
            <a:r>
              <a:rPr lang="en-US" altLang="zh-CN" sz="1500" dirty="0">
                <a:sym typeface="Wingdings" panose="05000000000000000000" pitchFamily="2" charset="2"/>
              </a:rPr>
              <a:t></a:t>
            </a:r>
            <a:r>
              <a:rPr lang="zh-CN" altLang="en-US" sz="1500" dirty="0">
                <a:sym typeface="Wingdings" panose="05000000000000000000" pitchFamily="2" charset="2"/>
              </a:rPr>
              <a:t>基于身份感的</a:t>
            </a:r>
            <a:r>
              <a:rPr lang="zh-CN" altLang="en-US" sz="1500" dirty="0"/>
              <a:t>偏见和错觉：</a:t>
            </a:r>
            <a:r>
              <a:rPr lang="zh-CN" altLang="en-US" sz="1350" dirty="0"/>
              <a:t>伯克利和斯坦福的颜色</a:t>
            </a:r>
            <a:endParaRPr lang="en-US" altLang="zh-CN" sz="1350" dirty="0"/>
          </a:p>
          <a:p>
            <a:pPr lvl="1"/>
            <a:r>
              <a:rPr lang="zh-CN" altLang="en-US" sz="1500" dirty="0"/>
              <a:t>与自我相关的价值和信念</a:t>
            </a:r>
            <a:r>
              <a:rPr lang="en-US" altLang="zh-CN" sz="1500" dirty="0">
                <a:sym typeface="Wingdings" panose="05000000000000000000" pitchFamily="2" charset="2"/>
              </a:rPr>
              <a:t></a:t>
            </a:r>
            <a:r>
              <a:rPr lang="zh-CN" altLang="en-US" sz="1500" dirty="0"/>
              <a:t>无意识的行动准则</a:t>
            </a:r>
          </a:p>
        </p:txBody>
      </p:sp>
    </p:spTree>
    <p:extLst>
      <p:ext uri="{BB962C8B-B14F-4D97-AF65-F5344CB8AC3E}">
        <p14:creationId xmlns:p14="http://schemas.microsoft.com/office/powerpoint/2010/main" val="335030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小测试：你的默认视角？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5216085" cy="3450613"/>
          </a:xfrm>
        </p:spPr>
        <p:txBody>
          <a:bodyPr/>
          <a:lstStyle/>
          <a:p>
            <a:r>
              <a:rPr lang="zh-CN" altLang="en-US" dirty="0"/>
              <a:t>设想一下，您要用记号笔在自己额头上写一个大写英文字母 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您绘制的图案会是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是什么引起了不同的行为选择？这有什么意义？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91" y="2401772"/>
            <a:ext cx="4392221" cy="24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96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D91CB-DAB3-4A03-ADDF-1DE363CA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与主动性或控制感相关联的“意识”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19D1A-8111-4A66-8D77-C91D393C0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833" y="2015732"/>
            <a:ext cx="6508021" cy="3450613"/>
          </a:xfrm>
        </p:spPr>
        <p:txBody>
          <a:bodyPr/>
          <a:lstStyle/>
          <a:p>
            <a:r>
              <a:rPr lang="zh-CN" altLang="en-US" dirty="0"/>
              <a:t>“意识”意味着主动的选择，觉察到某一行动是由自我控制发出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由此推论</a:t>
            </a:r>
            <a:r>
              <a:rPr lang="en-US" altLang="zh-CN" dirty="0"/>
              <a:t>——</a:t>
            </a:r>
          </a:p>
          <a:p>
            <a:pPr lvl="1"/>
            <a:r>
              <a:rPr lang="zh-CN" altLang="en-US" dirty="0"/>
              <a:t>当某一行动不受控，则自动化的进程反映了意识的反面</a:t>
            </a:r>
            <a:r>
              <a:rPr lang="en-US" altLang="zh-CN" dirty="0"/>
              <a:t>——</a:t>
            </a:r>
            <a:r>
              <a:rPr lang="zh-CN" altLang="en-US" dirty="0"/>
              <a:t>无意识</a:t>
            </a:r>
          </a:p>
        </p:txBody>
      </p:sp>
      <p:pic>
        <p:nvPicPr>
          <p:cNvPr id="4" name="Picture 4" descr="STROOP-1">
            <a:extLst>
              <a:ext uri="{FF2B5EF4-FFF2-40B4-BE49-F238E27FC236}">
                <a16:creationId xmlns:a16="http://schemas.microsoft.com/office/drawing/2014/main" id="{4E520A20-0171-49B4-A30B-0A48435B96A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015732"/>
            <a:ext cx="2425258" cy="400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2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弗洛伊德和精神分析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1342239" y="2441196"/>
            <a:ext cx="5670957" cy="344927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心理动力学的取向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观点：人类的行为源于欲望和动机；欲望以无意识的形式支配人的行为。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海面下的冰山：潜意识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回避痛苦经历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梦的解析、口误的分析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人格的分析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本我、超我与自我</a:t>
            </a:r>
            <a:endParaRPr lang="en-US" altLang="zh-CN" dirty="0"/>
          </a:p>
          <a:p>
            <a:pPr lvl="1">
              <a:lnSpc>
                <a:spcPct val="90000"/>
              </a:lnSpc>
            </a:pPr>
            <a:endParaRPr lang="en-US" altLang="zh-CN" dirty="0"/>
          </a:p>
        </p:txBody>
      </p:sp>
      <p:pic>
        <p:nvPicPr>
          <p:cNvPr id="63492" name="Picture 4" descr="弗洛伊德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819400"/>
            <a:ext cx="2349500" cy="281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精神分析对社会行为的解读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关注社会行为背后的、无意识的过程</a:t>
            </a:r>
            <a:endParaRPr lang="en-US" altLang="zh-CN" dirty="0"/>
          </a:p>
          <a:p>
            <a:pPr lvl="1"/>
            <a:r>
              <a:rPr lang="zh-CN" altLang="en-US" dirty="0"/>
              <a:t>社会态度</a:t>
            </a:r>
            <a:r>
              <a:rPr lang="en-US" altLang="zh-CN" dirty="0"/>
              <a:t>——</a:t>
            </a:r>
            <a:r>
              <a:rPr lang="zh-CN" altLang="en-US" dirty="0"/>
              <a:t>如果询问你对于某个群体的态度，尽管你诚实作答，但意识到的就是全部吗？</a:t>
            </a:r>
            <a:endParaRPr lang="en-US" altLang="zh-CN" dirty="0"/>
          </a:p>
          <a:p>
            <a:r>
              <a:rPr lang="zh-CN" altLang="en-US" dirty="0"/>
              <a:t>择偶行为与恋父</a:t>
            </a:r>
            <a:r>
              <a:rPr lang="en-US" altLang="zh-CN" dirty="0"/>
              <a:t>/</a:t>
            </a:r>
            <a:r>
              <a:rPr lang="zh-CN" altLang="en-US" dirty="0"/>
              <a:t>恋母情结</a:t>
            </a:r>
            <a:endParaRPr lang="en-US" altLang="zh-CN" dirty="0"/>
          </a:p>
          <a:p>
            <a:pPr lvl="1"/>
            <a:r>
              <a:rPr lang="zh-CN" altLang="en-US" dirty="0"/>
              <a:t>人们在挑选另一半时，下意识地以自己的父亲</a:t>
            </a:r>
            <a:r>
              <a:rPr lang="en-US" altLang="zh-CN" dirty="0"/>
              <a:t>/</a:t>
            </a:r>
            <a:r>
              <a:rPr lang="zh-CN" altLang="en-US" dirty="0"/>
              <a:t>母亲作为模板吗？</a:t>
            </a:r>
            <a:endParaRPr lang="en-US" altLang="zh-CN" dirty="0"/>
          </a:p>
          <a:p>
            <a:r>
              <a:rPr lang="zh-CN" altLang="en-US" dirty="0"/>
              <a:t>人为什么信仰宗教？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0469586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画廊</Template>
  <TotalTime>346</TotalTime>
  <Words>1348</Words>
  <Application>Microsoft Office PowerPoint</Application>
  <PresentationFormat>宽屏</PresentationFormat>
  <Paragraphs>171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Arial</vt:lpstr>
      <vt:lpstr>Candara</vt:lpstr>
      <vt:lpstr>Gill Sans MT</vt:lpstr>
      <vt:lpstr>Wingdings</vt:lpstr>
      <vt:lpstr>画廊</vt:lpstr>
      <vt:lpstr>意识之谜： 从精神分析到人工智能</vt:lpstr>
      <vt:lpstr>玄而又玄：意识，或者说，“灵魂”的难题</vt:lpstr>
      <vt:lpstr>瞎子摸象：一次聚焦一个方面</vt:lpstr>
      <vt:lpstr>通过反思来理解意识：人们可以阐明自己行为的原因吗？</vt:lpstr>
      <vt:lpstr>通过“自我”来定义意识</vt:lpstr>
      <vt:lpstr>小测试：你的默认视角？</vt:lpstr>
      <vt:lpstr>与主动性或控制感相关联的“意识”</vt:lpstr>
      <vt:lpstr>弗洛伊德和精神分析</vt:lpstr>
      <vt:lpstr>精神分析对社会行为的解读</vt:lpstr>
      <vt:lpstr>精神分析的遗产：多个水平的意识</vt:lpstr>
      <vt:lpstr>无意识的知觉</vt:lpstr>
      <vt:lpstr>无意识的记忆</vt:lpstr>
      <vt:lpstr>建立一个模型，加一点点数学计算</vt:lpstr>
      <vt:lpstr>无意识的学习</vt:lpstr>
      <vt:lpstr>无意识的决策</vt:lpstr>
      <vt:lpstr>无意识的态度：内隐自尊的启示</vt:lpstr>
      <vt:lpstr>社会认知的心理学研究：刻板印象及其效应</vt:lpstr>
      <vt:lpstr>刻板印象从何而来？</vt:lpstr>
      <vt:lpstr>仍然与无意识有关：信念体系的暗中影响</vt:lpstr>
      <vt:lpstr>金钱的符号意义及其影响</vt:lpstr>
      <vt:lpstr>跳出窠臼：探究无意识现象的初心何在？</vt:lpstr>
      <vt:lpstr>AI和意识</vt:lpstr>
      <vt:lpstr>最终：意识悖论——意识是一种假象吗？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意识之谜： 从精神分析到人工智能</dc:title>
  <dc:creator>Li Lin</dc:creator>
  <cp:lastModifiedBy>Li Lin</cp:lastModifiedBy>
  <cp:revision>14</cp:revision>
  <dcterms:created xsi:type="dcterms:W3CDTF">2021-09-13T03:42:14Z</dcterms:created>
  <dcterms:modified xsi:type="dcterms:W3CDTF">2021-09-14T07:11:28Z</dcterms:modified>
</cp:coreProperties>
</file>